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</p:sldMasterIdLst>
  <p:notesMasterIdLst>
    <p:notesMasterId r:id="rId25"/>
  </p:notesMasterIdLst>
  <p:sldIdLst>
    <p:sldId id="256" r:id="rId2"/>
    <p:sldId id="297" r:id="rId3"/>
    <p:sldId id="298" r:id="rId4"/>
    <p:sldId id="299" r:id="rId5"/>
    <p:sldId id="300" r:id="rId6"/>
    <p:sldId id="301" r:id="rId7"/>
    <p:sldId id="302" r:id="rId8"/>
    <p:sldId id="303" r:id="rId9"/>
    <p:sldId id="304" r:id="rId10"/>
    <p:sldId id="284" r:id="rId11"/>
    <p:sldId id="305" r:id="rId12"/>
    <p:sldId id="306" r:id="rId13"/>
    <p:sldId id="307" r:id="rId14"/>
    <p:sldId id="308" r:id="rId15"/>
    <p:sldId id="309" r:id="rId16"/>
    <p:sldId id="290" r:id="rId17"/>
    <p:sldId id="310" r:id="rId18"/>
    <p:sldId id="311" r:id="rId19"/>
    <p:sldId id="312" r:id="rId20"/>
    <p:sldId id="313" r:id="rId21"/>
    <p:sldId id="314" r:id="rId22"/>
    <p:sldId id="315" r:id="rId23"/>
    <p:sldId id="316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262626"/>
    <a:srgbClr val="212121"/>
    <a:srgbClr val="FEFD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963"/>
    <p:restoredTop sz="81522"/>
  </p:normalViewPr>
  <p:slideViewPr>
    <p:cSldViewPr snapToGrid="0" snapToObjects="1">
      <p:cViewPr varScale="1">
        <p:scale>
          <a:sx n="115" d="100"/>
          <a:sy n="115" d="100"/>
        </p:scale>
        <p:origin x="240" y="1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9B3895-2D32-9B42-B252-AA7AF02D5E9D}" type="datetimeFigureOut">
              <a:rPr lang="en-US" smtClean="0"/>
              <a:t>9/9/21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1E9A9A-10C3-B24D-B6E3-410C49518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635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time_continue=2&amp;v=04LeOdMEcRk&amp;feature=emb_logo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=Q4xwdFWjIOw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1E9A9A-10C3-B24D-B6E3-410C495188F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9921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hlinkClick r:id="rId3"/>
              </a:rPr>
              <a:t>https://www.youtube.com/watch?time_continue=2&amp;v=04LeOdMEcRk&amp;feature=emb_logo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1E9A9A-10C3-B24D-B6E3-410C495188F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372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8 ways abusers exert power and control:</a:t>
            </a:r>
          </a:p>
          <a:p>
            <a:pPr marL="228600" indent="-228600">
              <a:buAutoNum type="arabicPeriod"/>
            </a:pPr>
            <a:r>
              <a:rPr lang="en-US" dirty="0"/>
              <a:t>Using Anger/Emotional Abuse, such as putting your partner down; making your partner feel bad about themselves; making your partner think they are crazy; name calling; playing mind games; humiliating one another; and making your partner feel guilty.</a:t>
            </a:r>
          </a:p>
          <a:p>
            <a:pPr marL="228600" indent="-228600">
              <a:buAutoNum type="arabicPeriod"/>
            </a:pPr>
            <a:r>
              <a:rPr lang="en-US" dirty="0"/>
              <a:t>Using Social Status, such as treating your partner like a servant and acting mightier than the other.</a:t>
            </a:r>
          </a:p>
          <a:p>
            <a:pPr marL="228600" indent="-228600">
              <a:buAutoNum type="arabicPeriod"/>
            </a:pPr>
            <a:r>
              <a:rPr lang="en-US" dirty="0"/>
              <a:t>Using intimidation, such as making someone afraid using looks, actions, words or displaying weapons.</a:t>
            </a:r>
          </a:p>
          <a:p>
            <a:pPr marL="228600" indent="-228600">
              <a:buAutoNum type="arabicPeriod"/>
            </a:pPr>
            <a:r>
              <a:rPr lang="en-US" dirty="0"/>
              <a:t>By minimizing, denying or blaming the victim, such as shifting the blame, acting like abuse didn’t happen or blaming the other person for causing abuse to happen.</a:t>
            </a:r>
          </a:p>
          <a:p>
            <a:pPr marL="228600" indent="-228600">
              <a:buAutoNum type="arabicPeriod"/>
            </a:pPr>
            <a:r>
              <a:rPr lang="en-US" dirty="0"/>
              <a:t>Using threats, such as threatening to hurt themselves or others, threatening to leave or make police reports.</a:t>
            </a:r>
          </a:p>
          <a:p>
            <a:pPr marL="228600" indent="-228600">
              <a:buAutoNum type="arabicPeriod"/>
            </a:pPr>
            <a:r>
              <a:rPr lang="en-US" dirty="0"/>
              <a:t>Using sexual coercion, such as manipulating the other person for sex or getting the drunk or drugged in order to have sex.</a:t>
            </a:r>
          </a:p>
          <a:p>
            <a:pPr marL="228600" indent="-228600">
              <a:buAutoNum type="arabicPeriod"/>
            </a:pPr>
            <a:r>
              <a:rPr lang="en-US" dirty="0"/>
              <a:t>Using isolation or exclusion, such as controlling what your partner does or who they talk to and justifying your actions through jealousy.</a:t>
            </a:r>
          </a:p>
          <a:p>
            <a:pPr marL="228600" indent="-228600">
              <a:buAutoNum type="arabicPeriod"/>
            </a:pPr>
            <a:r>
              <a:rPr lang="en-US" dirty="0"/>
              <a:t>Using peer pressure, such as threatening to expose someone’s weakness or spread rumors about them; telling lies about your partner to other people.</a:t>
            </a:r>
          </a:p>
          <a:p>
            <a:pPr marL="685800" lvl="1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1E9A9A-10C3-B24D-B6E3-410C495188F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606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Title Page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10001" y="5413609"/>
            <a:ext cx="10572000" cy="917822"/>
          </a:xfrm>
        </p:spPr>
        <p:txBody>
          <a:bodyPr anchor="t">
            <a:normAutofit/>
          </a:bodyPr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This content was organized by the Women’s Initiative for Self Empowerment</a:t>
            </a:r>
          </a:p>
          <a:p>
            <a:r>
              <a:rPr lang="en-US" dirty="0"/>
              <a:t>www.womenofwise.org | 2021</a:t>
            </a:r>
          </a:p>
        </p:txBody>
      </p:sp>
    </p:spTree>
    <p:extLst>
      <p:ext uri="{BB962C8B-B14F-4D97-AF65-F5344CB8AC3E}">
        <p14:creationId xmlns:p14="http://schemas.microsoft.com/office/powerpoint/2010/main" val="2271450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FB24FE-563C-0940-B191-0D68D145E3BC}"/>
              </a:ext>
            </a:extLst>
          </p:cNvPr>
          <p:cNvSpPr txBox="1"/>
          <p:nvPr userDrawn="1"/>
        </p:nvSpPr>
        <p:spPr>
          <a:xfrm>
            <a:off x="490888" y="6352769"/>
            <a:ext cx="115214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u="none" dirty="0">
                <a:solidFill>
                  <a:schemeClr val="tx1"/>
                </a:solidFill>
              </a:rPr>
              <a:t>© Women’s Initiative for Self Empowerment | www.womenofwise.org | 2021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11" name="Picture Placeholder 10" descr="This is a placeholder for photos">
            <a:extLst>
              <a:ext uri="{FF2B5EF4-FFF2-40B4-BE49-F238E27FC236}">
                <a16:creationId xmlns:a16="http://schemas.microsoft.com/office/drawing/2014/main" id="{75D66878-6D66-554C-BFD3-F5D860387CA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300913" y="1081088"/>
            <a:ext cx="4073525" cy="45434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Insert Picture</a:t>
            </a:r>
          </a:p>
        </p:txBody>
      </p:sp>
    </p:spTree>
    <p:extLst>
      <p:ext uri="{BB962C8B-B14F-4D97-AF65-F5344CB8AC3E}">
        <p14:creationId xmlns:p14="http://schemas.microsoft.com/office/powerpoint/2010/main" val="556796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B06D4548-8C4B-E14A-AEC4-E4F078D66CB3}"/>
              </a:ext>
            </a:extLst>
          </p:cNvPr>
          <p:cNvSpPr txBox="1"/>
          <p:nvPr userDrawn="1"/>
        </p:nvSpPr>
        <p:spPr>
          <a:xfrm>
            <a:off x="490888" y="6352769"/>
            <a:ext cx="115214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u="none" dirty="0">
                <a:solidFill>
                  <a:schemeClr val="tx1"/>
                </a:solidFill>
              </a:rPr>
              <a:t>© Women’s Initiative for Self Empowerment | www.womenofwise.org | 2021</a:t>
            </a:r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2FE71694-FB8A-A447-BD33-1BFE02164134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6096001" y="0"/>
            <a:ext cx="6096000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905B9D8-485A-4248-9A8A-DC7423503A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7237" y="861526"/>
            <a:ext cx="4881563" cy="1010137"/>
          </a:xfrm>
        </p:spPr>
        <p:txBody>
          <a:bodyPr anchor="ctr"/>
          <a:lstStyle>
            <a:lvl1pPr>
              <a:defRPr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 dirty="0"/>
              <a:t>Photo #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662DAA6-AA0D-5D4E-8258-531D76618F4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8663" y="2114550"/>
            <a:ext cx="4910137" cy="36004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Describe your photo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9F1F420-B424-A947-BDAD-13FE34C8A4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483927" y="1"/>
            <a:ext cx="5708073" cy="6858000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photo</a:t>
            </a:r>
          </a:p>
        </p:txBody>
      </p:sp>
    </p:spTree>
    <p:extLst>
      <p:ext uri="{BB962C8B-B14F-4D97-AF65-F5344CB8AC3E}">
        <p14:creationId xmlns:p14="http://schemas.microsoft.com/office/powerpoint/2010/main" val="14427181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P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>
            <a:extLst>
              <a:ext uri="{FF2B5EF4-FFF2-40B4-BE49-F238E27FC236}">
                <a16:creationId xmlns:a16="http://schemas.microsoft.com/office/drawing/2014/main" id="{0AB8C95C-5E3A-E24C-977C-14380824B198}"/>
              </a:ext>
            </a:extLst>
          </p:cNvPr>
          <p:cNvSpPr>
            <a:spLocks noChangeAspect="1"/>
          </p:cNvSpPr>
          <p:nvPr userDrawn="1"/>
        </p:nvSpPr>
        <p:spPr bwMode="auto">
          <a:xfrm rot="10800000">
            <a:off x="-1" y="0"/>
            <a:ext cx="4522349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6">
            <a:extLst>
              <a:ext uri="{FF2B5EF4-FFF2-40B4-BE49-F238E27FC236}">
                <a16:creationId xmlns:a16="http://schemas.microsoft.com/office/drawing/2014/main" id="{1757EF1A-701A-D241-9A3A-95CF2FE741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1262" y="447187"/>
            <a:ext cx="3431969" cy="6012989"/>
          </a:xfrm>
        </p:spPr>
        <p:txBody>
          <a:bodyPr anchor="ctr"/>
          <a:lstStyle/>
          <a:p>
            <a:r>
              <a:rPr lang="en-US" dirty="0"/>
              <a:t>Contact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E69B02AE-FFCB-DE4F-B74D-12E71FCBA78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94218" y="3984119"/>
            <a:ext cx="5001491" cy="1626972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 b="0" i="0">
                <a:solidFill>
                  <a:schemeClr val="bg1"/>
                </a:solidFill>
                <a:latin typeface="+mn-lt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Name, Organization Name, Email and Website or Social Link</a:t>
            </a:r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F1DBFF8F-E783-2E4A-A771-4C15EF14CFB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49650" y="1288473"/>
            <a:ext cx="2490788" cy="232568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logo</a:t>
            </a:r>
          </a:p>
        </p:txBody>
      </p:sp>
    </p:spTree>
    <p:extLst>
      <p:ext uri="{BB962C8B-B14F-4D97-AF65-F5344CB8AC3E}">
        <p14:creationId xmlns:p14="http://schemas.microsoft.com/office/powerpoint/2010/main" val="822185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943422-4E61-4E48-B843-773EDD370E6F}"/>
              </a:ext>
            </a:extLst>
          </p:cNvPr>
          <p:cNvSpPr txBox="1"/>
          <p:nvPr userDrawn="1"/>
        </p:nvSpPr>
        <p:spPr>
          <a:xfrm>
            <a:off x="490888" y="6352769"/>
            <a:ext cx="115214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u="none" dirty="0">
                <a:solidFill>
                  <a:schemeClr val="tx1"/>
                </a:solidFill>
              </a:rPr>
              <a:t>© Women’s Initiative for Self Empowerment | www.womenofwise.org | 2021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 dirty="0"/>
              <a:t>Heading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A886E018-9E34-5843-971B-2B9297FA2FA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33898" y="2803700"/>
            <a:ext cx="1965325" cy="844550"/>
          </a:xfrm>
        </p:spPr>
        <p:txBody>
          <a:bodyPr anchor="ctr">
            <a:normAutofit/>
          </a:bodyPr>
          <a:lstStyle>
            <a:lvl1pPr marL="0" indent="0">
              <a:buNone/>
              <a:defRPr sz="1400" b="0" i="0">
                <a:latin typeface="+mn-lt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Insert text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93D18F2-ECCD-0647-8746-32DD2701FA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12822" y="2633176"/>
            <a:ext cx="1066800" cy="1114425"/>
            <a:chOff x="1219200" y="2482189"/>
            <a:chExt cx="1066800" cy="1114425"/>
          </a:xfrm>
          <a:solidFill>
            <a:schemeClr val="tx1"/>
          </a:solidFill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94AAAA1F-E2A9-524F-A95C-7EFD779BADEE}"/>
                </a:ext>
              </a:extLst>
            </p:cNvPr>
            <p:cNvSpPr/>
            <p:nvPr userDrawn="1"/>
          </p:nvSpPr>
          <p:spPr>
            <a:xfrm>
              <a:off x="1219200" y="2482189"/>
              <a:ext cx="1066800" cy="111442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Graphic 9" descr="Heart">
              <a:extLst>
                <a:ext uri="{FF2B5EF4-FFF2-40B4-BE49-F238E27FC236}">
                  <a16:creationId xmlns:a16="http://schemas.microsoft.com/office/drawing/2014/main" id="{4698DF5E-ECFE-944F-BC92-1D98B044F1B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95400" y="2613356"/>
              <a:ext cx="914400" cy="914400"/>
            </a:xfrm>
            <a:prstGeom prst="rect">
              <a:avLst/>
            </a:prstGeom>
          </p:spPr>
        </p:pic>
      </p:grp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9F087C67-C87F-3046-91AA-924CA219EA5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78527" y="2768112"/>
            <a:ext cx="1965325" cy="844550"/>
          </a:xfrm>
        </p:spPr>
        <p:txBody>
          <a:bodyPr anchor="ctr">
            <a:normAutofit/>
          </a:bodyPr>
          <a:lstStyle>
            <a:lvl1pPr marL="0" indent="0">
              <a:buNone/>
              <a:defRPr sz="1400" b="0" i="0">
                <a:latin typeface="+mn-lt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Insert text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00E7AB5-0236-774A-8389-7C0D7EC59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544209" y="2633175"/>
            <a:ext cx="1066800" cy="1114425"/>
            <a:chOff x="4850587" y="2482188"/>
            <a:chExt cx="1066800" cy="1114425"/>
          </a:xfrm>
          <a:solidFill>
            <a:schemeClr val="tx1"/>
          </a:solidFill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D634620A-55AB-BC4E-A752-BC15ED4A35F9}"/>
                </a:ext>
              </a:extLst>
            </p:cNvPr>
            <p:cNvSpPr/>
            <p:nvPr userDrawn="1"/>
          </p:nvSpPr>
          <p:spPr>
            <a:xfrm>
              <a:off x="4850587" y="2482188"/>
              <a:ext cx="1066800" cy="111442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Graphic 13" descr="Ear">
              <a:extLst>
                <a:ext uri="{FF2B5EF4-FFF2-40B4-BE49-F238E27FC236}">
                  <a16:creationId xmlns:a16="http://schemas.microsoft.com/office/drawing/2014/main" id="{1FC5ADF7-C5DF-EF40-B62F-C4316764BDC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26787" y="2582201"/>
              <a:ext cx="914400" cy="914400"/>
            </a:xfrm>
            <a:prstGeom prst="rect">
              <a:avLst/>
            </a:prstGeom>
          </p:spPr>
        </p:pic>
      </p:grp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F66879A6-FB73-0B45-8B66-4D6BB8A691B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416673" y="2733188"/>
            <a:ext cx="1965325" cy="844550"/>
          </a:xfrm>
        </p:spPr>
        <p:txBody>
          <a:bodyPr anchor="ctr">
            <a:normAutofit/>
          </a:bodyPr>
          <a:lstStyle>
            <a:lvl1pPr marL="0" indent="0">
              <a:buNone/>
              <a:defRPr sz="1400" b="0" i="0">
                <a:latin typeface="+mn-lt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Insert text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5C830D5-5B7B-504C-94AE-DEB8D582DB40}"/>
              </a:ext>
            </a:extLst>
          </p:cNvPr>
          <p:cNvGrpSpPr/>
          <p:nvPr userDrawn="1"/>
        </p:nvGrpSpPr>
        <p:grpSpPr>
          <a:xfrm>
            <a:off x="8169807" y="2664330"/>
            <a:ext cx="1066800" cy="1114425"/>
            <a:chOff x="8405472" y="2482189"/>
            <a:chExt cx="1066800" cy="1114425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CEC342BA-3281-F745-936C-7C4452A08B80}"/>
                </a:ext>
              </a:extLst>
            </p:cNvPr>
            <p:cNvSpPr/>
            <p:nvPr userDrawn="1"/>
          </p:nvSpPr>
          <p:spPr>
            <a:xfrm>
              <a:off x="8405472" y="2482189"/>
              <a:ext cx="1066800" cy="11144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A4341D78-0A4A-5142-A4D4-DD45F8331F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481672" y="2620765"/>
              <a:ext cx="914400" cy="914400"/>
            </a:xfrm>
            <a:prstGeom prst="rect">
              <a:avLst/>
            </a:prstGeom>
          </p:spPr>
        </p:pic>
      </p:grp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D22652DA-D0C1-4047-AA4F-CBDBE876BE7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27599" y="4700762"/>
            <a:ext cx="1965325" cy="844550"/>
          </a:xfrm>
        </p:spPr>
        <p:txBody>
          <a:bodyPr anchor="ctr">
            <a:normAutofit/>
          </a:bodyPr>
          <a:lstStyle>
            <a:lvl1pPr marL="0" indent="0">
              <a:buNone/>
              <a:defRPr sz="1400" b="0" i="0">
                <a:latin typeface="+mn-lt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Insert text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484DCFA-A3E4-D64C-8410-BCE8CB0D11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91867" y="4539102"/>
            <a:ext cx="1066800" cy="1114425"/>
            <a:chOff x="1198245" y="4388115"/>
            <a:chExt cx="1066800" cy="1114425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525882AA-B80F-354D-B24B-1DF266A998B8}"/>
                </a:ext>
              </a:extLst>
            </p:cNvPr>
            <p:cNvSpPr/>
            <p:nvPr userDrawn="1"/>
          </p:nvSpPr>
          <p:spPr>
            <a:xfrm>
              <a:off x="1198245" y="4388115"/>
              <a:ext cx="1066800" cy="11144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Graphic 19" descr="Cheers">
              <a:extLst>
                <a:ext uri="{FF2B5EF4-FFF2-40B4-BE49-F238E27FC236}">
                  <a16:creationId xmlns:a16="http://schemas.microsoft.com/office/drawing/2014/main" id="{A98D3EC0-A9F1-8E47-AFDB-2CAEE137ACC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274445" y="4519282"/>
              <a:ext cx="914400" cy="914400"/>
            </a:xfrm>
            <a:prstGeom prst="rect">
              <a:avLst/>
            </a:prstGeom>
          </p:spPr>
        </p:pic>
      </p:grp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6FE95005-E0B7-FB40-82F1-91F8FE35437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91074" y="4588903"/>
            <a:ext cx="1965325" cy="844550"/>
          </a:xfrm>
        </p:spPr>
        <p:txBody>
          <a:bodyPr anchor="ctr">
            <a:normAutofit/>
          </a:bodyPr>
          <a:lstStyle>
            <a:lvl1pPr marL="0" indent="0">
              <a:buNone/>
              <a:defRPr sz="1400" b="0" i="0">
                <a:latin typeface="+mn-lt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Insert text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F067C60-C250-CA47-891B-726F234AB5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544209" y="4539102"/>
            <a:ext cx="1066800" cy="1114425"/>
            <a:chOff x="4850587" y="4388115"/>
            <a:chExt cx="1066800" cy="1114425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46B76F86-BEBE-4F4D-AEB6-A8B986BB8793}"/>
                </a:ext>
              </a:extLst>
            </p:cNvPr>
            <p:cNvSpPr/>
            <p:nvPr userDrawn="1"/>
          </p:nvSpPr>
          <p:spPr>
            <a:xfrm>
              <a:off x="4850587" y="4388115"/>
              <a:ext cx="1066800" cy="11144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Graphic 22" descr="Head with gears">
              <a:extLst>
                <a:ext uri="{FF2B5EF4-FFF2-40B4-BE49-F238E27FC236}">
                  <a16:creationId xmlns:a16="http://schemas.microsoft.com/office/drawing/2014/main" id="{52E2A068-3BA6-5A41-A1C4-8AB2FEA333F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4926787" y="4519282"/>
              <a:ext cx="914400" cy="914400"/>
            </a:xfrm>
            <a:prstGeom prst="rect">
              <a:avLst/>
            </a:prstGeom>
          </p:spPr>
        </p:pic>
      </p:grp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8AAEB1A2-4D6E-6742-A223-C8E7C6A6D65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416672" y="4670269"/>
            <a:ext cx="1965325" cy="844550"/>
          </a:xfrm>
        </p:spPr>
        <p:txBody>
          <a:bodyPr anchor="ctr">
            <a:normAutofit/>
          </a:bodyPr>
          <a:lstStyle>
            <a:lvl1pPr marL="0" indent="0">
              <a:buNone/>
              <a:defRPr sz="1400" b="0" i="0">
                <a:latin typeface="+mn-lt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Insert text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ECAC6EE-73EC-4840-ABF5-D15049A78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169807" y="4601411"/>
            <a:ext cx="1066800" cy="1114425"/>
            <a:chOff x="8476185" y="4450424"/>
            <a:chExt cx="1066800" cy="1114425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C92B0274-8FDF-9040-AF7C-7C46F29C8027}"/>
                </a:ext>
              </a:extLst>
            </p:cNvPr>
            <p:cNvSpPr/>
            <p:nvPr userDrawn="1"/>
          </p:nvSpPr>
          <p:spPr>
            <a:xfrm>
              <a:off x="8476185" y="4450424"/>
              <a:ext cx="1066800" cy="11144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Graphic 25" descr="Smiling face with solid fill">
              <a:extLst>
                <a:ext uri="{FF2B5EF4-FFF2-40B4-BE49-F238E27FC236}">
                  <a16:creationId xmlns:a16="http://schemas.microsoft.com/office/drawing/2014/main" id="{5D1A7119-E0FD-2348-8991-3F067B6C6E3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8557872" y="4550436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14324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ock Titl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 rot="10800000">
            <a:off x="-1" y="0"/>
            <a:ext cx="4522349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3CFD713-D1D1-9C42-B382-AB4A97BCB69B}"/>
              </a:ext>
            </a:extLst>
          </p:cNvPr>
          <p:cNvSpPr txBox="1"/>
          <p:nvPr userDrawn="1"/>
        </p:nvSpPr>
        <p:spPr>
          <a:xfrm>
            <a:off x="490888" y="6352769"/>
            <a:ext cx="115214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u="none" dirty="0">
                <a:solidFill>
                  <a:schemeClr val="tx1"/>
                </a:solidFill>
              </a:rPr>
              <a:t>© Women’s Initiative for Self Empowerment | www.womenofwise.org | 2021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759C6B1-691F-EE4A-9ED1-ADB07D6809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1262" y="447187"/>
            <a:ext cx="3431969" cy="6012989"/>
          </a:xfrm>
        </p:spPr>
        <p:txBody>
          <a:bodyPr anchor="ctr"/>
          <a:lstStyle/>
          <a:p>
            <a:r>
              <a:rPr lang="en-US" dirty="0"/>
              <a:t>Heading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065D4BD-8E1E-D243-8D49-8462ACC8BC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53088" y="1555749"/>
            <a:ext cx="5105400" cy="3978151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dirty="0"/>
              <a:t>Insert Text</a:t>
            </a:r>
          </a:p>
        </p:txBody>
      </p:sp>
    </p:spTree>
    <p:extLst>
      <p:ext uri="{BB962C8B-B14F-4D97-AF65-F5344CB8AC3E}">
        <p14:creationId xmlns:p14="http://schemas.microsoft.com/office/powerpoint/2010/main" val="299837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 flipH="1">
            <a:off x="-1" y="1"/>
            <a:ext cx="12191999" cy="442019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3248"/>
                      </a14:imgEffect>
                      <a14:imgEffect>
                        <a14:saturation sat="7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D88DCB-C32C-0E43-956C-9F4F87BC8335}"/>
              </a:ext>
            </a:extLst>
          </p:cNvPr>
          <p:cNvSpPr txBox="1"/>
          <p:nvPr userDrawn="1"/>
        </p:nvSpPr>
        <p:spPr>
          <a:xfrm>
            <a:off x="490888" y="6352769"/>
            <a:ext cx="115214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u="none" dirty="0">
                <a:solidFill>
                  <a:schemeClr val="tx1"/>
                </a:solidFill>
              </a:rPr>
              <a:t>© Women’s Initiative for Self Empowerment | www.womenofwise.org | 2021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0000" y="4501541"/>
            <a:ext cx="10561418" cy="981607"/>
          </a:xfrm>
        </p:spPr>
        <p:txBody>
          <a:bodyPr anchor="b"/>
          <a:lstStyle>
            <a:lvl1pPr algn="l">
              <a:defRPr sz="4000" b="1" cap="none"/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10000" y="5564493"/>
            <a:ext cx="10561418" cy="433955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Insert Text</a:t>
            </a:r>
          </a:p>
        </p:txBody>
      </p:sp>
    </p:spTree>
    <p:extLst>
      <p:ext uri="{BB962C8B-B14F-4D97-AF65-F5344CB8AC3E}">
        <p14:creationId xmlns:p14="http://schemas.microsoft.com/office/powerpoint/2010/main" val="3499516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Be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67C94C-569E-604C-AC61-07E9D79695EE}"/>
              </a:ext>
            </a:extLst>
          </p:cNvPr>
          <p:cNvSpPr txBox="1"/>
          <p:nvPr userDrawn="1"/>
        </p:nvSpPr>
        <p:spPr>
          <a:xfrm>
            <a:off x="490888" y="6352769"/>
            <a:ext cx="115214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u="none" dirty="0">
                <a:solidFill>
                  <a:schemeClr val="tx1"/>
                </a:solidFill>
              </a:rPr>
              <a:t>© Women’s Initiative for Self Empowerment | www.womenofwise.org | 2021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10563286" cy="3638763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77866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71A1AB5-7F08-684B-8486-5DBE30FAF2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872896-8F84-3149-B91A-82E4B6544C8D}"/>
              </a:ext>
            </a:extLst>
          </p:cNvPr>
          <p:cNvSpPr txBox="1"/>
          <p:nvPr userDrawn="1"/>
        </p:nvSpPr>
        <p:spPr>
          <a:xfrm>
            <a:off x="490888" y="6352769"/>
            <a:ext cx="115214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u="none" dirty="0">
                <a:solidFill>
                  <a:schemeClr val="tx1"/>
                </a:solidFill>
              </a:rPr>
              <a:t>© Women’s Initiative for Self Empowerment | www.womenofwise.org | 2021</a:t>
            </a:r>
          </a:p>
        </p:txBody>
      </p:sp>
    </p:spTree>
    <p:extLst>
      <p:ext uri="{BB962C8B-B14F-4D97-AF65-F5344CB8AC3E}">
        <p14:creationId xmlns:p14="http://schemas.microsoft.com/office/powerpoint/2010/main" val="3541754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entagon 7">
            <a:extLst>
              <a:ext uri="{FF2B5EF4-FFF2-40B4-BE49-F238E27FC236}">
                <a16:creationId xmlns:a16="http://schemas.microsoft.com/office/drawing/2014/main" id="{C89768FB-B0A6-2E49-A7B8-A1F2682AFF83}"/>
              </a:ext>
            </a:extLst>
          </p:cNvPr>
          <p:cNvSpPr/>
          <p:nvPr userDrawn="1"/>
        </p:nvSpPr>
        <p:spPr>
          <a:xfrm>
            <a:off x="-1" y="0"/>
            <a:ext cx="5142017" cy="6858000"/>
          </a:xfrm>
          <a:prstGeom prst="homePlate">
            <a:avLst/>
          </a:prstGeom>
          <a:blipFill>
            <a:blip r:embed="rId2">
              <a:duotone>
                <a:schemeClr val="accent1">
                  <a:tint val="98000"/>
                  <a:lumMod val="102000"/>
                </a:schemeClr>
                <a:schemeClr val="accent1">
                  <a:shade val="98000"/>
                  <a:lumMod val="98000"/>
                </a:schemeClr>
              </a:duotone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F3BD9C0-95F1-2A4E-8064-AEDA26EABDD0}"/>
              </a:ext>
            </a:extLst>
          </p:cNvPr>
          <p:cNvSpPr txBox="1"/>
          <p:nvPr userDrawn="1"/>
        </p:nvSpPr>
        <p:spPr>
          <a:xfrm>
            <a:off x="490888" y="6352769"/>
            <a:ext cx="115214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u="none" dirty="0">
                <a:solidFill>
                  <a:schemeClr val="bg1"/>
                </a:solidFill>
              </a:rPr>
              <a:t>© Women’s Initiative for Self Empowerment | www.womenofwise.org | 2021</a:t>
            </a:r>
          </a:p>
        </p:txBody>
      </p:sp>
      <p:sp>
        <p:nvSpPr>
          <p:cNvPr id="10" name="Title 6">
            <a:extLst>
              <a:ext uri="{FF2B5EF4-FFF2-40B4-BE49-F238E27FC236}">
                <a16:creationId xmlns:a16="http://schemas.microsoft.com/office/drawing/2014/main" id="{52BC9D8C-8C21-9544-8664-89FED7C40B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1262" y="1603169"/>
            <a:ext cx="3669476" cy="3503221"/>
          </a:xfrm>
        </p:spPr>
        <p:txBody>
          <a:bodyPr anchor="ctr"/>
          <a:lstStyle/>
          <a:p>
            <a:r>
              <a:rPr lang="en-US" dirty="0"/>
              <a:t>Heading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45DE2B17-0454-E54E-ABF5-2960D1B65BA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86400" y="1603375"/>
            <a:ext cx="5854700" cy="3609975"/>
          </a:xfrm>
          <a:effectLst/>
        </p:spPr>
        <p:txBody>
          <a:bodyPr/>
          <a:lstStyle>
            <a:lvl1pPr>
              <a:defRPr b="0" cap="none" spc="0">
                <a:ln>
                  <a:noFill/>
                </a:ln>
                <a:solidFill>
                  <a:schemeClr val="bg1"/>
                </a:solidFill>
                <a:effectLst/>
              </a:defRPr>
            </a:lvl1pPr>
            <a:lvl2pPr>
              <a:defRPr b="0" cap="none" spc="0">
                <a:ln>
                  <a:noFill/>
                </a:ln>
                <a:solidFill>
                  <a:schemeClr val="bg1"/>
                </a:solidFill>
                <a:effectLst/>
              </a:defRPr>
            </a:lvl2pPr>
            <a:lvl3pPr>
              <a:defRPr b="0" cap="none" spc="0">
                <a:ln>
                  <a:noFill/>
                </a:ln>
                <a:solidFill>
                  <a:schemeClr val="bg1"/>
                </a:solidFill>
                <a:effectLst/>
              </a:defRPr>
            </a:lvl3pPr>
            <a:lvl4pPr>
              <a:defRPr b="0" cap="none" spc="0">
                <a:ln>
                  <a:noFill/>
                </a:ln>
                <a:solidFill>
                  <a:schemeClr val="bg1"/>
                </a:solidFill>
                <a:effectLst/>
              </a:defRPr>
            </a:lvl4pPr>
            <a:lvl5pPr>
              <a:defRPr b="0" cap="none" spc="0">
                <a:ln>
                  <a:noFill/>
                </a:ln>
                <a:solidFill>
                  <a:schemeClr val="bg1"/>
                </a:solidFill>
                <a:effectLst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97750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Info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B06D4548-8C4B-E14A-AEC4-E4F078D66CB3}"/>
              </a:ext>
            </a:extLst>
          </p:cNvPr>
          <p:cNvSpPr txBox="1"/>
          <p:nvPr userDrawn="1"/>
        </p:nvSpPr>
        <p:spPr>
          <a:xfrm>
            <a:off x="490888" y="6352769"/>
            <a:ext cx="115214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u="none" dirty="0">
                <a:solidFill>
                  <a:schemeClr val="tx1"/>
                </a:solidFill>
              </a:rPr>
              <a:t>© Women’s Initiative for Self Empowerment | www.womenofwise.org | 2021</a:t>
            </a:r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2FE71694-FB8A-A447-BD33-1BFE02164134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7669651" y="0"/>
            <a:ext cx="4522349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905B9D8-485A-4248-9A8A-DC7423503A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7237" y="861526"/>
            <a:ext cx="6300788" cy="1010137"/>
          </a:xfrm>
        </p:spPr>
        <p:txBody>
          <a:bodyPr anchor="ctr"/>
          <a:lstStyle>
            <a:lvl1pPr>
              <a:defRPr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662DAA6-AA0D-5D4E-8258-531D76618F4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8663" y="2114550"/>
            <a:ext cx="6357937" cy="3600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4" name="Picture 4" descr="More than 1 in 3 women experienced sexual violence contact during her lifetime.">
            <a:extLst>
              <a:ext uri="{FF2B5EF4-FFF2-40B4-BE49-F238E27FC236}">
                <a16:creationId xmlns:a16="http://schemas.microsoft.com/office/drawing/2014/main" id="{0C896838-5DA9-1640-A792-267EC4FCA4F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87205" y="1274970"/>
            <a:ext cx="1958931" cy="2056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Nearly 1 in 4 men experience sexual violence involving physical contact during his lifetime">
            <a:extLst>
              <a:ext uri="{FF2B5EF4-FFF2-40B4-BE49-F238E27FC236}">
                <a16:creationId xmlns:a16="http://schemas.microsoft.com/office/drawing/2014/main" id="{7C038B4E-0271-D84F-A6D8-3A2F3C6D2AF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69810" y="3496441"/>
            <a:ext cx="1993721" cy="2093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9230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wer and Control Whe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447266B3-8F89-1940-BA6A-F3904BBA06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FAECBB-9587-7445-8B34-FE4B9B2799DB}"/>
              </a:ext>
            </a:extLst>
          </p:cNvPr>
          <p:cNvSpPr txBox="1"/>
          <p:nvPr userDrawn="1"/>
        </p:nvSpPr>
        <p:spPr>
          <a:xfrm>
            <a:off x="490888" y="6352769"/>
            <a:ext cx="115214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u="none" dirty="0">
                <a:solidFill>
                  <a:schemeClr val="tx1"/>
                </a:solidFill>
              </a:rPr>
              <a:t>© Women’s Initiative for Self Empowerment | www.womenofwise.org | 2021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A7DA318-20C6-3948-9912-12DB0FAF98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194" y="228572"/>
            <a:ext cx="6061611" cy="6182240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40ED51D7-CB1A-8D40-8E90-32F6ED3A79F1}"/>
              </a:ext>
            </a:extLst>
          </p:cNvPr>
          <p:cNvSpPr/>
          <p:nvPr userDrawn="1"/>
        </p:nvSpPr>
        <p:spPr>
          <a:xfrm>
            <a:off x="5199529" y="2438137"/>
            <a:ext cx="1846729" cy="18469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Power and Control</a:t>
            </a:r>
          </a:p>
        </p:txBody>
      </p:sp>
    </p:spTree>
    <p:extLst>
      <p:ext uri="{BB962C8B-B14F-4D97-AF65-F5344CB8AC3E}">
        <p14:creationId xmlns:p14="http://schemas.microsoft.com/office/powerpoint/2010/main" val="11155649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CAD4B873-00CC-5D44-B0BB-70BB38990BC3}" type="datetimeFigureOut">
              <a:rPr lang="en-US" smtClean="0"/>
              <a:t>9/9/21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75BDE3EC-E484-2B4A-B5E3-4361F527C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6507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75" r:id="rId3"/>
    <p:sldLayoutId id="2147483664" r:id="rId4"/>
    <p:sldLayoutId id="2147483665" r:id="rId5"/>
    <p:sldLayoutId id="2147483668" r:id="rId6"/>
    <p:sldLayoutId id="2147483669" r:id="rId7"/>
    <p:sldLayoutId id="2147483670" r:id="rId8"/>
    <p:sldLayoutId id="2147483666" r:id="rId9"/>
    <p:sldLayoutId id="2147483672" r:id="rId10"/>
    <p:sldLayoutId id="2147483676" r:id="rId11"/>
    <p:sldLayoutId id="2147483673" r:id="rId12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omenofwise.org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04LeOdMEcRk?start=2&amp;feature=oembed" TargetMode="Externa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uffingtonpost.com/entry/sexual-assault-statistics_us_58e24c14e4b0c777f788d24f" TargetMode="Externa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Q4xwdFWjIOw?feature=oembed" TargetMode="Externa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95DCA-F7AF-1B4E-9FF4-C66F0AF62D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Workshop 6:</a:t>
            </a:r>
            <a:br>
              <a:rPr lang="en-US" dirty="0"/>
            </a:br>
            <a:r>
              <a:rPr lang="en-US" dirty="0"/>
              <a:t>Sexual Violence &amp; Abuser Tactics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7577AA-ADB2-274A-A868-C627D48BD59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The content was organized by the Women’s Initiative for Self Empowerment</a:t>
            </a:r>
          </a:p>
          <a:p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www.womenofwise.org</a:t>
            </a:r>
            <a:r>
              <a:rPr lang="en-US" dirty="0"/>
              <a:t> | 2021</a:t>
            </a:r>
          </a:p>
        </p:txBody>
      </p:sp>
    </p:spTree>
    <p:extLst>
      <p:ext uri="{BB962C8B-B14F-4D97-AF65-F5344CB8AC3E}">
        <p14:creationId xmlns:p14="http://schemas.microsoft.com/office/powerpoint/2010/main" val="16484830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0FFCAF8-EA3E-354A-BE48-BF170948C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Perpetrators of Sexual Violence often know the victim</a:t>
            </a:r>
          </a:p>
        </p:txBody>
      </p:sp>
      <p:sp>
        <p:nvSpPr>
          <p:cNvPr id="3" name="TextBox 2" hidden="1">
            <a:extLst>
              <a:ext uri="{FF2B5EF4-FFF2-40B4-BE49-F238E27FC236}">
                <a16:creationId xmlns:a16="http://schemas.microsoft.com/office/drawing/2014/main" id="{25A936F3-8B05-DA46-9A4F-1F6018A53BC1}"/>
              </a:ext>
            </a:extLst>
          </p:cNvPr>
          <p:cNvSpPr txBox="1"/>
          <p:nvPr/>
        </p:nvSpPr>
        <p:spPr>
          <a:xfrm>
            <a:off x="810000" y="1992680"/>
            <a:ext cx="10711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 out of 10 rapes are committed by someone known to the victim.</a:t>
            </a:r>
          </a:p>
        </p:txBody>
      </p:sp>
    </p:spTree>
    <p:extLst>
      <p:ext uri="{BB962C8B-B14F-4D97-AF65-F5344CB8AC3E}">
        <p14:creationId xmlns:p14="http://schemas.microsoft.com/office/powerpoint/2010/main" val="3311423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41DDFF96-942D-E441-A9E2-500AA90B9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Child Sexual Abuse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E14E500-EF55-9648-90F8-DDE9D91C048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When SV involves a victim less than 18 years old, it is sexual abuse. Child sexual abuse (CSA) refers to the involvement of a child in sexual activity that he/she:</a:t>
            </a:r>
          </a:p>
          <a:p>
            <a:pPr lvl="1"/>
            <a:r>
              <a:rPr lang="en-US" dirty="0"/>
              <a:t>Does not fully comprehend</a:t>
            </a:r>
          </a:p>
          <a:p>
            <a:pPr lvl="1"/>
            <a:r>
              <a:rPr lang="en-US" dirty="0"/>
              <a:t>Does not consent to or it unable to give informed consent to</a:t>
            </a:r>
          </a:p>
          <a:p>
            <a:pPr lvl="1"/>
            <a:r>
              <a:rPr lang="en-US" dirty="0"/>
              <a:t>Is not developmentally prepared for an cannot give consent to</a:t>
            </a:r>
          </a:p>
        </p:txBody>
      </p:sp>
    </p:spTree>
    <p:extLst>
      <p:ext uri="{BB962C8B-B14F-4D97-AF65-F5344CB8AC3E}">
        <p14:creationId xmlns:p14="http://schemas.microsoft.com/office/powerpoint/2010/main" val="1310621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0F55CAF-FBB6-8F45-B57E-FA2249D38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Video: Sex without Consent is Rape</a:t>
            </a:r>
          </a:p>
        </p:txBody>
      </p:sp>
      <p:pic>
        <p:nvPicPr>
          <p:cNvPr id="3" name="Rape Is Rape" descr="Video: Sex without Consent is Rape">
            <a:hlinkClick r:id="" action="ppaction://media"/>
            <a:extLst>
              <a:ext uri="{FF2B5EF4-FFF2-40B4-BE49-F238E27FC236}">
                <a16:creationId xmlns:a16="http://schemas.microsoft.com/office/drawing/2014/main" id="{9DDE3543-8859-5A4C-BDAD-EEE894DA3A1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229096" y="679199"/>
            <a:ext cx="9733807" cy="549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293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E48AC64-A94F-6D45-8DEC-81CF438E6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2540E31-9716-9D4E-8EC9-D46C0FDDCA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pPr defTabSz="914400" eaLnBrk="0" fontAlgn="base" hangingPunct="0">
              <a:lnSpc>
                <a:spcPct val="120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US" dirty="0"/>
              <a:t>Nearly half (48 percent) of bisexual women who are rape survivors experienced their first rape between ages 11 and 17.</a:t>
            </a:r>
          </a:p>
          <a:p>
            <a:pPr defTabSz="914400" eaLnBrk="0" fontAlgn="base" hangingPunct="0">
              <a:lnSpc>
                <a:spcPct val="120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US" altLang="en-US" dirty="0"/>
              <a:t>About 1 in 4 male rape victims experienced it for the first time between 11-17 years old.</a:t>
            </a:r>
          </a:p>
          <a:p>
            <a:pPr defTabSz="914400" eaLnBrk="0" fontAlgn="base" hangingPunct="0">
              <a:lnSpc>
                <a:spcPct val="120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US" altLang="en-US" dirty="0"/>
              <a:t>1 in 3 female rape victims experienced it for the first time between 11-17 years old.</a:t>
            </a:r>
          </a:p>
          <a:p>
            <a:pPr defTabSz="914400" eaLnBrk="0" fontAlgn="base" hangingPunct="0">
              <a:lnSpc>
                <a:spcPct val="120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US" altLang="en-US" dirty="0"/>
              <a:t>Nearly 1 in 5 women have experienced completed or attempted rape during her lifetime.</a:t>
            </a:r>
          </a:p>
          <a:p>
            <a:pPr defTabSz="914400" eaLnBrk="0" fontAlgn="base" hangingPunct="0">
              <a:lnSpc>
                <a:spcPct val="120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US" dirty="0"/>
              <a:t>A </a:t>
            </a:r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staggering 64%</a:t>
            </a:r>
            <a:r>
              <a:rPr lang="en-US" dirty="0"/>
              <a:t> of transgender people have experienced sexual assault in their lifetime.</a:t>
            </a:r>
          </a:p>
          <a:p>
            <a:pPr defTabSz="914400" eaLnBrk="0" fontAlgn="base" hangingPunct="0">
              <a:lnSpc>
                <a:spcPct val="120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US" altLang="en-US" dirty="0"/>
              <a:t>1 in 8 female rape victims reported that it occurred before age 10.</a:t>
            </a:r>
          </a:p>
          <a:p>
            <a:pPr defTabSz="914400" eaLnBrk="0" fontAlgn="base" hangingPunct="0">
              <a:lnSpc>
                <a:spcPct val="120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US" altLang="en-US" dirty="0"/>
              <a:t>Nearly 1 in 38 men have experienced completed or attempted rape during his lifetime.</a:t>
            </a:r>
          </a:p>
        </p:txBody>
      </p:sp>
    </p:spTree>
    <p:extLst>
      <p:ext uri="{BB962C8B-B14F-4D97-AF65-F5344CB8AC3E}">
        <p14:creationId xmlns:p14="http://schemas.microsoft.com/office/powerpoint/2010/main" val="3580392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AFAC3-820C-1D41-9D33-8DCD72A1B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Tactics abusers use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638879-6BD0-E34E-963F-9E9F371F674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noFill/>
          <a:ln>
            <a:noFill/>
          </a:ln>
          <a:effectLst/>
        </p:spPr>
        <p:txBody>
          <a:bodyPr/>
          <a:lstStyle/>
          <a:p>
            <a:pPr fontAlgn="base"/>
            <a:r>
              <a:rPr lang="en-US" sz="2000" dirty="0"/>
              <a:t>Threats</a:t>
            </a:r>
          </a:p>
          <a:p>
            <a:pPr lvl="1" fontAlgn="base"/>
            <a:r>
              <a:rPr lang="en-US" sz="2000" dirty="0"/>
              <a:t>Harming someone you love or a pet</a:t>
            </a:r>
          </a:p>
          <a:p>
            <a:pPr lvl="1" fontAlgn="base"/>
            <a:r>
              <a:rPr lang="en-US" sz="2000" dirty="0"/>
              <a:t>Calling immigration on you or your family</a:t>
            </a:r>
          </a:p>
          <a:p>
            <a:pPr lvl="1" fontAlgn="base"/>
            <a:r>
              <a:rPr lang="en-US" sz="2000" dirty="0"/>
              <a:t>Showing video tapes of the abuse on the internet</a:t>
            </a:r>
          </a:p>
          <a:p>
            <a:pPr lvl="1" fontAlgn="base"/>
            <a:r>
              <a:rPr lang="en-US" sz="2000" dirty="0"/>
              <a:t>Spreading rumors at school or in the community</a:t>
            </a:r>
          </a:p>
        </p:txBody>
      </p:sp>
    </p:spTree>
    <p:extLst>
      <p:ext uri="{BB962C8B-B14F-4D97-AF65-F5344CB8AC3E}">
        <p14:creationId xmlns:p14="http://schemas.microsoft.com/office/powerpoint/2010/main" val="9107767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 hidden="1">
            <a:extLst>
              <a:ext uri="{FF2B5EF4-FFF2-40B4-BE49-F238E27FC236}">
                <a16:creationId xmlns:a16="http://schemas.microsoft.com/office/drawing/2014/main" id="{AB8DA7FC-7300-3F49-9BD1-0376D3FAC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7"/>
            <a:ext cx="10571998" cy="1448519"/>
          </a:xfrm>
        </p:spPr>
        <p:txBody>
          <a:bodyPr/>
          <a:lstStyle/>
          <a:p>
            <a:r>
              <a:rPr lang="en-US" dirty="0"/>
              <a:t>Power and Control Wheel: 8 ways abusers exert power and control</a:t>
            </a:r>
          </a:p>
        </p:txBody>
      </p:sp>
    </p:spTree>
    <p:extLst>
      <p:ext uri="{BB962C8B-B14F-4D97-AF65-F5344CB8AC3E}">
        <p14:creationId xmlns:p14="http://schemas.microsoft.com/office/powerpoint/2010/main" val="6603665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F8220-4C58-4E4A-9F25-35D64F62A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 a deep breath together</a:t>
            </a:r>
          </a:p>
        </p:txBody>
      </p:sp>
    </p:spTree>
    <p:extLst>
      <p:ext uri="{BB962C8B-B14F-4D97-AF65-F5344CB8AC3E}">
        <p14:creationId xmlns:p14="http://schemas.microsoft.com/office/powerpoint/2010/main" val="40367943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AA583-02B8-A949-BF1D-B5F96581E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 for 5 photos! </a:t>
            </a:r>
            <a:br>
              <a:rPr lang="en-US" dirty="0"/>
            </a:br>
            <a:r>
              <a:rPr lang="en-US" dirty="0"/>
              <a:t>I’ll show you one of mine.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ECCC535-3FE1-1442-AA48-5B72D9B2EC2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41059384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100A8C4-2CF6-3A49-8A0C-AC0E72537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Photo 1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499BC9-3C72-5E4E-ADC2-9CF02D67E0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DD7E462-2411-6A49-BE68-ABEE8237204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11285385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0BF15C6-AD63-624B-82AB-EBD7752D1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Photo 2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D85A3E-908D-4541-B39F-861F28B42E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9CA9BCE-EE82-FA4D-A1D1-567F3CF71FC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4047121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05D57-59F8-8946-B7CD-768A83C04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Values we’ll stand by for these workshops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203691-9703-3944-8630-7D4D229EF9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Respect each other’s point of view, even if it is different from yours.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9EE004-61BD-8442-84D7-E8CDB751A5B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Let’s listen to one another when they are sharing.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BEC0FEE-3279-CC42-9AB2-D1867604610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Let’s build each other up.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568A6C-3488-CB4F-A658-F9B565A3225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We are all in this together.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BCEA255-9F41-F44F-B95F-9F06AFBF3C1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Let’s learn something new.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9E2806C-6743-274B-B3B2-49EB76329FD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This is a safe and open space. What is said here stays here.</a:t>
            </a:r>
          </a:p>
        </p:txBody>
      </p:sp>
    </p:spTree>
    <p:extLst>
      <p:ext uri="{BB962C8B-B14F-4D97-AF65-F5344CB8AC3E}">
        <p14:creationId xmlns:p14="http://schemas.microsoft.com/office/powerpoint/2010/main" val="12028233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097DAE2-4697-E84E-AF38-13F164918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Photo 3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BB2702-2ED2-764C-B353-EA43307F01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40F1433-967C-DE49-A5D7-9D343AEFBD6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6098250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CBA5743-589A-3E47-862F-F269783DD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Photo 4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D477B3-FBEB-4445-A18C-1F69398F8C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2ED7090-F812-7944-99AF-4F38A832CA7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41723456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0CAB5B8-471C-7940-9C98-33C4A6BD3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Photo 5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D7A346-C885-CC4A-B345-FC8EC4A3C1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472E617-D9E3-694F-8EEE-A962F0C74A2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35371172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78F9A95-BC6D-7645-96DD-5A15BB4D9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9CD45C8-5E3E-DE45-BE3A-E6E842E4978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29EA134-21A2-FF43-AB68-A78F22A59D9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3041928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ACBF4-2553-D448-B061-86987AFA5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Icebreaker!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AA49DB-C111-794C-B599-DEEB981673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Let’s talk about our day.</a:t>
            </a:r>
          </a:p>
          <a:p>
            <a:r>
              <a:rPr lang="en-US" dirty="0"/>
              <a:t>(30 seconds)</a:t>
            </a:r>
          </a:p>
        </p:txBody>
      </p:sp>
    </p:spTree>
    <p:extLst>
      <p:ext uri="{BB962C8B-B14F-4D97-AF65-F5344CB8AC3E}">
        <p14:creationId xmlns:p14="http://schemas.microsoft.com/office/powerpoint/2010/main" val="907287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2AEE908B-83D2-5F40-81A0-86F7724AA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are we feeling?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DEA9444-D33E-CC45-8D24-F2D6AC39DB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Let’s do a meditation together </a:t>
            </a:r>
            <a:r>
              <a:rPr lang="en-US" dirty="0">
                <a:sym typeface="Wingdings" pitchFamily="2" charset="2"/>
              </a:rPr>
              <a:t>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5108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920A0A1-9AE2-CB4F-AF09-3451E4104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 may be triggering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4935021-970E-F548-AAB4-06D1634FD53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Remember to take care of yourself</a:t>
            </a:r>
          </a:p>
          <a:p>
            <a:r>
              <a:rPr lang="en-US" dirty="0"/>
              <a:t>Message me privately or feel free to reach out to me if anything comes up</a:t>
            </a:r>
          </a:p>
        </p:txBody>
      </p:sp>
    </p:spTree>
    <p:extLst>
      <p:ext uri="{BB962C8B-B14F-4D97-AF65-F5344CB8AC3E}">
        <p14:creationId xmlns:p14="http://schemas.microsoft.com/office/powerpoint/2010/main" val="32817802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0493199-AFDC-074A-AA65-06CF86C9C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Video: Sexual Abuse is Confusing</a:t>
            </a:r>
          </a:p>
        </p:txBody>
      </p:sp>
      <p:pic>
        <p:nvPicPr>
          <p:cNvPr id="3" name="Stop the Secrets that Hurt - Sexual Abuse is Confusing" descr="Video: Sexual Abuse is Confusing">
            <a:hlinkClick r:id="" action="ppaction://media"/>
            <a:extLst>
              <a:ext uri="{FF2B5EF4-FFF2-40B4-BE49-F238E27FC236}">
                <a16:creationId xmlns:a16="http://schemas.microsoft.com/office/drawing/2014/main" id="{CB70DD8E-F783-444F-89A0-CCDA1A0BDC2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366058" y="756583"/>
            <a:ext cx="9459884" cy="5344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212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A5A0EF3-0785-4547-B932-2ED57451C7D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en-US" dirty="0"/>
              <a:t>Even though Quinn didn’t say no in the beginning, can she say no afterwards?</a:t>
            </a:r>
          </a:p>
          <a:p>
            <a:pPr>
              <a:buFont typeface="+mj-lt"/>
              <a:buAutoNum type="arabicPeriod"/>
            </a:pPr>
            <a:r>
              <a:rPr lang="en-US" dirty="0"/>
              <a:t>Why was it hard or confusing for Quinn to understand that she was being sexually abused?</a:t>
            </a:r>
          </a:p>
          <a:p>
            <a:pPr>
              <a:buFont typeface="+mj-lt"/>
              <a:buAutoNum type="arabicPeriod"/>
            </a:pPr>
            <a:r>
              <a:rPr lang="en-US" dirty="0"/>
              <a:t>Who could be an abuser?</a:t>
            </a:r>
          </a:p>
          <a:p>
            <a:pPr>
              <a:buFont typeface="+mj-lt"/>
              <a:buAutoNum type="arabicPeriod"/>
            </a:pPr>
            <a:r>
              <a:rPr lang="en-US" dirty="0"/>
              <a:t>Does it make it right and okay that the abuser bought her games after?</a:t>
            </a:r>
          </a:p>
          <a:p>
            <a:pPr>
              <a:buFont typeface="+mj-lt"/>
              <a:buAutoNum type="arabicPeriod"/>
            </a:pPr>
            <a:r>
              <a:rPr lang="en-US" dirty="0"/>
              <a:t>What should Quinn do if she wants this to stop?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5FB42C8-0B75-2645-ADA5-75836710A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Quinn’s Story</a:t>
            </a:r>
          </a:p>
        </p:txBody>
      </p:sp>
    </p:spTree>
    <p:extLst>
      <p:ext uri="{BB962C8B-B14F-4D97-AF65-F5344CB8AC3E}">
        <p14:creationId xmlns:p14="http://schemas.microsoft.com/office/powerpoint/2010/main" val="3099936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CDC67E4-8613-EE4B-89A9-30DD389C41D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Refers to sexual activity when consent is not obtained or not freely given.</a:t>
            </a:r>
          </a:p>
          <a:p>
            <a:r>
              <a:rPr lang="en-US" dirty="0"/>
              <a:t>It includes attempts to obtain a sexual act, sexual harassment, coercion, trafficking for sexual exploitation, and female genital mutilation.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36612F24-3EFC-4D48-9D31-7F4AE76D7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Sexual Violence?</a:t>
            </a:r>
          </a:p>
        </p:txBody>
      </p:sp>
    </p:spTree>
    <p:extLst>
      <p:ext uri="{BB962C8B-B14F-4D97-AF65-F5344CB8AC3E}">
        <p14:creationId xmlns:p14="http://schemas.microsoft.com/office/powerpoint/2010/main" val="226525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14B90F7F-1C12-CD48-A33A-7EA5AD0F5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people hurt others?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9C02468-5866-A74E-9843-504082652DE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Emotionally, physically, verbally, and sexually</a:t>
            </a:r>
          </a:p>
          <a:p>
            <a:pPr lvl="1"/>
            <a:r>
              <a:rPr lang="en-US" dirty="0"/>
              <a:t>It’s about wanting power and control</a:t>
            </a:r>
          </a:p>
          <a:p>
            <a:pPr lvl="1"/>
            <a:r>
              <a:rPr lang="en-US" dirty="0"/>
              <a:t>Especially because they feel insecure, are unhealthy and need to feel more powerful than someone</a:t>
            </a:r>
          </a:p>
          <a:p>
            <a:pPr lvl="1"/>
            <a:r>
              <a:rPr lang="en-US" dirty="0"/>
              <a:t>Does not give them the RIGHT to hurt anyone</a:t>
            </a:r>
          </a:p>
        </p:txBody>
      </p:sp>
    </p:spTree>
    <p:extLst>
      <p:ext uri="{BB962C8B-B14F-4D97-AF65-F5344CB8AC3E}">
        <p14:creationId xmlns:p14="http://schemas.microsoft.com/office/powerpoint/2010/main" val="3603785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{BF113C25-39E1-4849-93F5-0064C10ADADC}tf10001121</Template>
  <TotalTime>363</TotalTime>
  <Words>785</Words>
  <Application>Microsoft Macintosh PowerPoint</Application>
  <PresentationFormat>Widescreen</PresentationFormat>
  <Paragraphs>78</Paragraphs>
  <Slides>23</Slides>
  <Notes>3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Century Gothic</vt:lpstr>
      <vt:lpstr>Wingdings 2</vt:lpstr>
      <vt:lpstr>Quotable</vt:lpstr>
      <vt:lpstr>Workshop 6: Sexual Violence &amp; Abuser Tactics</vt:lpstr>
      <vt:lpstr>Values we’ll stand by for these workshops</vt:lpstr>
      <vt:lpstr>Icebreaker!</vt:lpstr>
      <vt:lpstr>How are we feeling?</vt:lpstr>
      <vt:lpstr>Content may be triggering</vt:lpstr>
      <vt:lpstr>Video: Sexual Abuse is Confusing</vt:lpstr>
      <vt:lpstr>Question Quinn’s Story</vt:lpstr>
      <vt:lpstr>Sexual Violence?</vt:lpstr>
      <vt:lpstr>Why do people hurt others?</vt:lpstr>
      <vt:lpstr>Perpetrators of Sexual Violence often know the victim</vt:lpstr>
      <vt:lpstr>Child Sexual Abuse</vt:lpstr>
      <vt:lpstr>Video: Sex without Consent is Rape</vt:lpstr>
      <vt:lpstr>Stats</vt:lpstr>
      <vt:lpstr>Tactics abusers use</vt:lpstr>
      <vt:lpstr>Power and Control Wheel: 8 ways abusers exert power and control</vt:lpstr>
      <vt:lpstr>Take a deep breath together</vt:lpstr>
      <vt:lpstr>Look for 5 photos!  I’ll show you one of mine.</vt:lpstr>
      <vt:lpstr>Photo 1</vt:lpstr>
      <vt:lpstr>Photo 2</vt:lpstr>
      <vt:lpstr>Photo 3</vt:lpstr>
      <vt:lpstr>Photo 4</vt:lpstr>
      <vt:lpstr>Photo 5</vt:lpstr>
      <vt:lpstr>Contact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35</cp:revision>
  <dcterms:created xsi:type="dcterms:W3CDTF">2021-07-27T05:12:18Z</dcterms:created>
  <dcterms:modified xsi:type="dcterms:W3CDTF">2021-09-09T21:34:05Z</dcterms:modified>
</cp:coreProperties>
</file>